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h86yZuXIaMzKKAkKdbDtfz/Xdj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86413" autoAdjust="0"/>
  </p:normalViewPr>
  <p:slideViewPr>
    <p:cSldViewPr snapToGrid="0">
      <p:cViewPr varScale="1">
        <p:scale>
          <a:sx n="68" d="100"/>
          <a:sy n="68" d="100"/>
        </p:scale>
        <p:origin x="16" y="40"/>
      </p:cViewPr>
      <p:guideLst>
        <p:guide orient="horz" pos="2160"/>
        <p:guide pos="3817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6" name="Google Shape;1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5505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media" Target="../media/media3.mp4"/><Relationship Id="rId7" Type="http://schemas.openxmlformats.org/officeDocument/2006/relationships/image" Target="../media/image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753294" y="2428726"/>
            <a:ext cx="10685411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SDU Summer School - Medical Robotics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Potato Pokers</a:t>
            </a:r>
            <a:endParaRPr sz="4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0" y="5397500"/>
            <a:ext cx="12192000" cy="14605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0" y="0"/>
            <a:ext cx="12192000" cy="14605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0" y="1069847"/>
            <a:ext cx="12192000" cy="39065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0" y="5397500"/>
            <a:ext cx="12192000" cy="39065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4045138" y="4594865"/>
            <a:ext cx="410176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Christian W. Bundschu, Julia Rey Vilches, </a:t>
            </a:r>
            <a:b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Jaeseung Byun, Daniel Schober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6;p3">
            <a:extLst>
              <a:ext uri="{FF2B5EF4-FFF2-40B4-BE49-F238E27FC236}">
                <a16:creationId xmlns:a16="http://schemas.microsoft.com/office/drawing/2014/main" id="{5C74CA31-0F35-3623-A610-6114C139884A}"/>
              </a:ext>
            </a:extLst>
          </p:cNvPr>
          <p:cNvSpPr/>
          <p:nvPr/>
        </p:nvSpPr>
        <p:spPr>
          <a:xfrm>
            <a:off x="457009" y="1137220"/>
            <a:ext cx="4533600" cy="4300484"/>
          </a:xfrm>
          <a:prstGeom prst="roundRect">
            <a:avLst>
              <a:gd name="adj" fmla="val 8237"/>
            </a:avLst>
          </a:prstGeom>
          <a:solidFill>
            <a:srgbClr val="F4F5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600" u="sng" dirty="0"/>
              <a:t>Conductivity</a:t>
            </a:r>
            <a:endParaRPr lang="en-US" sz="1600" u="sng" dirty="0">
              <a:solidFill>
                <a:schemeClr val="dk1"/>
              </a:solidFill>
              <a:latin typeface="Malgun Gothic"/>
              <a:ea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Results are accurate if:</a:t>
            </a:r>
          </a:p>
          <a:p>
            <a:pPr marL="800100" lvl="5" indent="-342900"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The probe is too deep in the water</a:t>
            </a:r>
          </a:p>
          <a:p>
            <a:pPr marL="800100" lvl="5" indent="-342900"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The distance between the target &amp; surface is too far away</a:t>
            </a:r>
          </a:p>
          <a:p>
            <a:pPr marL="457200" lvl="5">
              <a:buClr>
                <a:schemeClr val="dk1"/>
              </a:buClr>
              <a:buSzPts val="1600"/>
            </a:pPr>
            <a:endParaRPr lang="en-US" sz="16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sz="1600" u="sng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DMPs</a:t>
            </a:r>
            <a:endParaRPr lang="en-US" sz="1600" u="sng" dirty="0">
              <a:ea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Overall DMP shape tracks the initial and goal points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Demonstration trajectory is not preserved if:</a:t>
            </a:r>
          </a:p>
          <a:p>
            <a:pPr marL="800100" lvl="2" indent="-342900"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Distances are different</a:t>
            </a:r>
          </a:p>
          <a:p>
            <a:pPr marL="800100" lvl="2" indent="-342900"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Orientations are different</a:t>
            </a:r>
          </a:p>
          <a:p>
            <a:pPr marL="457200" lvl="2">
              <a:buClr>
                <a:schemeClr val="dk1"/>
              </a:buClr>
              <a:buSzPts val="1600"/>
            </a:pPr>
            <a:endParaRPr lang="en-US"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+mj-lt"/>
              <a:buAutoNum type="arabicPeriod"/>
              <a:tabLst/>
              <a:defRPr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Reformulating DMPs to preserve MCK  can fix the issue</a:t>
            </a:r>
          </a:p>
        </p:txBody>
      </p:sp>
      <p:sp>
        <p:nvSpPr>
          <p:cNvPr id="189" name="Google Shape;189;p9"/>
          <p:cNvSpPr/>
          <p:nvPr/>
        </p:nvSpPr>
        <p:spPr>
          <a:xfrm>
            <a:off x="0" y="435264"/>
            <a:ext cx="12192000" cy="76200"/>
          </a:xfrm>
          <a:prstGeom prst="rect">
            <a:avLst/>
          </a:prstGeom>
          <a:gradFill>
            <a:gsLst>
              <a:gs pos="0">
                <a:srgbClr val="152E6F"/>
              </a:gs>
              <a:gs pos="51000">
                <a:srgbClr val="708CDE"/>
              </a:gs>
              <a:gs pos="100000">
                <a:srgbClr val="E0E2E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0" name="Google Shape;190;p9"/>
          <p:cNvGrpSpPr/>
          <p:nvPr/>
        </p:nvGrpSpPr>
        <p:grpSpPr>
          <a:xfrm>
            <a:off x="423942" y="213405"/>
            <a:ext cx="4821826" cy="525691"/>
            <a:chOff x="423942" y="237300"/>
            <a:chExt cx="2365269" cy="477901"/>
          </a:xfrm>
        </p:grpSpPr>
        <p:sp>
          <p:nvSpPr>
            <p:cNvPr id="191" name="Google Shape;191;p9"/>
            <p:cNvSpPr/>
            <p:nvPr/>
          </p:nvSpPr>
          <p:spPr>
            <a:xfrm>
              <a:off x="423942" y="237300"/>
              <a:ext cx="2365269" cy="47790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423942" y="237300"/>
              <a:ext cx="2365269" cy="477901"/>
            </a:xfrm>
            <a:prstGeom prst="roundRect">
              <a:avLst>
                <a:gd name="adj" fmla="val 16667"/>
              </a:avLst>
            </a:prstGeom>
            <a:solidFill>
              <a:srgbClr val="203864">
                <a:alpha val="9803"/>
              </a:srgbClr>
            </a:solidFill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Discussion &amp; Conclusion</a:t>
              </a:r>
              <a:endParaRPr/>
            </a:p>
          </p:txBody>
        </p:sp>
      </p:grpSp>
      <p:sp>
        <p:nvSpPr>
          <p:cNvPr id="193" name="Google Shape;193;p9"/>
          <p:cNvSpPr/>
          <p:nvPr/>
        </p:nvSpPr>
        <p:spPr>
          <a:xfrm>
            <a:off x="457009" y="5708474"/>
            <a:ext cx="4533600" cy="993596"/>
          </a:xfrm>
          <a:prstGeom prst="roundRect">
            <a:avLst>
              <a:gd name="adj" fmla="val 8237"/>
            </a:avLst>
          </a:prstGeom>
          <a:solidFill>
            <a:srgbClr val="F4F5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Avalanche search and rescue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 err="1"/>
              <a:t>Lochness</a:t>
            </a:r>
            <a:r>
              <a:rPr lang="en-US" dirty="0"/>
              <a:t> monster search and destroy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dirty="0"/>
              <a:t>Submarine Espionage </a:t>
            </a:r>
          </a:p>
        </p:txBody>
      </p:sp>
      <p:sp>
        <p:nvSpPr>
          <p:cNvPr id="194" name="Google Shape;194;p9"/>
          <p:cNvSpPr/>
          <p:nvPr/>
        </p:nvSpPr>
        <p:spPr>
          <a:xfrm>
            <a:off x="582420" y="975125"/>
            <a:ext cx="2146800" cy="314100"/>
          </a:xfrm>
          <a:prstGeom prst="roundRect">
            <a:avLst>
              <a:gd name="adj" fmla="val 50000"/>
            </a:avLst>
          </a:prstGeom>
          <a:solidFill>
            <a:srgbClr val="1F3864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Discussion</a:t>
            </a:r>
            <a:endParaRPr sz="1800" i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582420" y="5579203"/>
            <a:ext cx="2544600" cy="314100"/>
          </a:xfrm>
          <a:prstGeom prst="roundRect">
            <a:avLst>
              <a:gd name="adj" fmla="val 50000"/>
            </a:avLst>
          </a:prstGeom>
          <a:solidFill>
            <a:srgbClr val="1F3864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Possible applications</a:t>
            </a:r>
            <a:endParaRPr sz="1800" i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7" name="Google Shape;19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546" y="4255111"/>
            <a:ext cx="3545673" cy="216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CEB55D5-66D5-7B52-E910-2140DF514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565" y="568941"/>
            <a:ext cx="4522089" cy="339157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EE9493A-CE8C-04A3-4190-71AF488F69E4}"/>
              </a:ext>
            </a:extLst>
          </p:cNvPr>
          <p:cNvSpPr/>
          <p:nvPr/>
        </p:nvSpPr>
        <p:spPr>
          <a:xfrm>
            <a:off x="7121870" y="2194561"/>
            <a:ext cx="1671084" cy="6844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ssociation of Professional Patrollers - Avalanche Rescue">
            <a:extLst>
              <a:ext uri="{FF2B5EF4-FFF2-40B4-BE49-F238E27FC236}">
                <a16:creationId xmlns:a16="http://schemas.microsoft.com/office/drawing/2014/main" id="{D00B7294-406B-6E23-55D8-4152BCD5F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9816" y="4312480"/>
            <a:ext cx="3079334" cy="205288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0"/>
          <p:cNvSpPr/>
          <p:nvPr/>
        </p:nvSpPr>
        <p:spPr>
          <a:xfrm>
            <a:off x="753294" y="3867694"/>
            <a:ext cx="10685411" cy="144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고맙습니다</a:t>
            </a:r>
            <a:endParaRPr sz="44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0"/>
          <p:cNvSpPr/>
          <p:nvPr/>
        </p:nvSpPr>
        <p:spPr>
          <a:xfrm>
            <a:off x="0" y="5397500"/>
            <a:ext cx="12192000" cy="14605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0"/>
          <p:cNvSpPr/>
          <p:nvPr/>
        </p:nvSpPr>
        <p:spPr>
          <a:xfrm>
            <a:off x="0" y="0"/>
            <a:ext cx="12192000" cy="14605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0"/>
          <p:cNvSpPr/>
          <p:nvPr/>
        </p:nvSpPr>
        <p:spPr>
          <a:xfrm>
            <a:off x="0" y="1069847"/>
            <a:ext cx="12192000" cy="39065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0"/>
          <p:cNvSpPr/>
          <p:nvPr/>
        </p:nvSpPr>
        <p:spPr>
          <a:xfrm>
            <a:off x="0" y="5397500"/>
            <a:ext cx="12192000" cy="390653"/>
          </a:xfrm>
          <a:prstGeom prst="rect">
            <a:avLst/>
          </a:prstGeom>
          <a:solidFill>
            <a:srgbClr val="F4F5F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/>
          <p:nvPr/>
        </p:nvSpPr>
        <p:spPr>
          <a:xfrm>
            <a:off x="0" y="435264"/>
            <a:ext cx="12192000" cy="76200"/>
          </a:xfrm>
          <a:prstGeom prst="rect">
            <a:avLst/>
          </a:prstGeom>
          <a:gradFill>
            <a:gsLst>
              <a:gs pos="0">
                <a:srgbClr val="152E6F"/>
              </a:gs>
              <a:gs pos="51000">
                <a:srgbClr val="708CDE"/>
              </a:gs>
              <a:gs pos="100000">
                <a:srgbClr val="E0E2E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" name="Google Shape;99;p2"/>
          <p:cNvGrpSpPr/>
          <p:nvPr/>
        </p:nvGrpSpPr>
        <p:grpSpPr>
          <a:xfrm>
            <a:off x="423942" y="213405"/>
            <a:ext cx="2978589" cy="525691"/>
            <a:chOff x="423942" y="237300"/>
            <a:chExt cx="2365269" cy="477901"/>
          </a:xfrm>
        </p:grpSpPr>
        <p:sp>
          <p:nvSpPr>
            <p:cNvPr id="100" name="Google Shape;100;p2"/>
            <p:cNvSpPr/>
            <p:nvPr/>
          </p:nvSpPr>
          <p:spPr>
            <a:xfrm>
              <a:off x="423942" y="237300"/>
              <a:ext cx="2365269" cy="47790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23942" y="237300"/>
              <a:ext cx="2365269" cy="477901"/>
            </a:xfrm>
            <a:prstGeom prst="roundRect">
              <a:avLst>
                <a:gd name="adj" fmla="val 16667"/>
              </a:avLst>
            </a:prstGeom>
            <a:solidFill>
              <a:srgbClr val="203864">
                <a:alpha val="9803"/>
              </a:srgbClr>
            </a:solidFill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Introduction</a:t>
              </a:r>
              <a:endParaRPr/>
            </a:p>
          </p:txBody>
        </p:sp>
      </p:grpSp>
      <p:sp>
        <p:nvSpPr>
          <p:cNvPr id="102" name="Google Shape;102;p2"/>
          <p:cNvSpPr/>
          <p:nvPr/>
        </p:nvSpPr>
        <p:spPr>
          <a:xfrm>
            <a:off x="423943" y="1136818"/>
            <a:ext cx="4874764" cy="3806557"/>
          </a:xfrm>
          <a:prstGeom prst="roundRect">
            <a:avLst>
              <a:gd name="adj" fmla="val 8237"/>
            </a:avLst>
          </a:prstGeom>
          <a:solidFill>
            <a:srgbClr val="F4F5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Christian Bundschu</a:t>
            </a:r>
            <a:br>
              <a:rPr lang="en-US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Ph.D. Candidate - Mechanical Engineering</a:t>
            </a:r>
            <a:endParaRPr dirty="0"/>
          </a:p>
          <a:p>
            <a:pPr marL="342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Julia Rey </a:t>
            </a: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Vilches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b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M.S. Student - Autonomous Systems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Jaeseung</a:t>
            </a: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Byun</a:t>
            </a:r>
            <a:b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Ph.D. Candidate - Mechanical Engineering</a:t>
            </a: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endParaRPr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Char char="o"/>
            </a:pPr>
            <a: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Daniel Schober</a:t>
            </a:r>
            <a:br>
              <a:rPr 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4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M.S. Student – Autonomous Systems</a:t>
            </a:r>
            <a:endParaRPr dirty="0"/>
          </a:p>
        </p:txBody>
      </p:sp>
      <p:sp>
        <p:nvSpPr>
          <p:cNvPr id="103" name="Google Shape;103;p2"/>
          <p:cNvSpPr/>
          <p:nvPr/>
        </p:nvSpPr>
        <p:spPr>
          <a:xfrm>
            <a:off x="504980" y="935365"/>
            <a:ext cx="2544714" cy="314005"/>
          </a:xfrm>
          <a:prstGeom prst="roundRect">
            <a:avLst>
              <a:gd name="adj" fmla="val 50000"/>
            </a:avLst>
          </a:prstGeom>
          <a:solidFill>
            <a:srgbClr val="1F3864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Members</a:t>
            </a:r>
            <a:endParaRPr sz="1800" i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3">
            <a:alphaModFix/>
          </a:blip>
          <a:srcRect l="21191" t="8767" b="25944"/>
          <a:stretch/>
        </p:blipFill>
        <p:spPr>
          <a:xfrm>
            <a:off x="8595504" y="4509398"/>
            <a:ext cx="2074248" cy="22916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4">
            <a:alphaModFix/>
          </a:blip>
          <a:srcRect t="15982"/>
          <a:stretch/>
        </p:blipFill>
        <p:spPr>
          <a:xfrm>
            <a:off x="8605132" y="1996513"/>
            <a:ext cx="2057521" cy="23053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Google Shape;104;p2" descr="A person sitting at a table&#10;&#10;Description automatically generated with medium confidence">
            <a:extLst>
              <a:ext uri="{FF2B5EF4-FFF2-40B4-BE49-F238E27FC236}">
                <a16:creationId xmlns:a16="http://schemas.microsoft.com/office/drawing/2014/main" id="{4AD2ED62-001E-BC2F-F408-97AD36E4DA9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0651" t="27789" r="19560" b="17686"/>
          <a:stretch/>
        </p:blipFill>
        <p:spPr>
          <a:xfrm>
            <a:off x="6399432" y="3629517"/>
            <a:ext cx="1909376" cy="23215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Google Shape;105;p2">
            <a:extLst>
              <a:ext uri="{FF2B5EF4-FFF2-40B4-BE49-F238E27FC236}">
                <a16:creationId xmlns:a16="http://schemas.microsoft.com/office/drawing/2014/main" id="{0E550EA4-774D-17DD-FC84-76F8E1CCC48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44016" t="10692" r="20544" b="20604"/>
          <a:stretch/>
        </p:blipFill>
        <p:spPr>
          <a:xfrm>
            <a:off x="6356119" y="619228"/>
            <a:ext cx="1909375" cy="27761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"/>
          <p:cNvSpPr/>
          <p:nvPr/>
        </p:nvSpPr>
        <p:spPr>
          <a:xfrm>
            <a:off x="0" y="435264"/>
            <a:ext cx="12192000" cy="76200"/>
          </a:xfrm>
          <a:prstGeom prst="rect">
            <a:avLst/>
          </a:prstGeom>
          <a:gradFill>
            <a:gsLst>
              <a:gs pos="0">
                <a:srgbClr val="152E6F"/>
              </a:gs>
              <a:gs pos="51000">
                <a:srgbClr val="708CDE"/>
              </a:gs>
              <a:gs pos="100000">
                <a:srgbClr val="E0E2E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" name="Google Shape;113;p3"/>
          <p:cNvGrpSpPr/>
          <p:nvPr/>
        </p:nvGrpSpPr>
        <p:grpSpPr>
          <a:xfrm>
            <a:off x="423942" y="213405"/>
            <a:ext cx="4821826" cy="525691"/>
            <a:chOff x="423942" y="237300"/>
            <a:chExt cx="2365269" cy="477901"/>
          </a:xfrm>
        </p:grpSpPr>
        <p:sp>
          <p:nvSpPr>
            <p:cNvPr id="114" name="Google Shape;114;p3"/>
            <p:cNvSpPr/>
            <p:nvPr/>
          </p:nvSpPr>
          <p:spPr>
            <a:xfrm>
              <a:off x="423942" y="237300"/>
              <a:ext cx="2365269" cy="47790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23942" y="237300"/>
              <a:ext cx="2365269" cy="477901"/>
            </a:xfrm>
            <a:prstGeom prst="roundRect">
              <a:avLst>
                <a:gd name="adj" fmla="val 16667"/>
              </a:avLst>
            </a:prstGeom>
            <a:solidFill>
              <a:srgbClr val="203864">
                <a:alpha val="9803"/>
              </a:srgbClr>
            </a:solidFill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Objectives </a:t>
              </a:r>
              <a:endParaRPr/>
            </a:p>
          </p:txBody>
        </p:sp>
      </p:grpSp>
      <p:sp>
        <p:nvSpPr>
          <p:cNvPr id="116" name="Google Shape;116;p3"/>
          <p:cNvSpPr/>
          <p:nvPr/>
        </p:nvSpPr>
        <p:spPr>
          <a:xfrm>
            <a:off x="423950" y="1136825"/>
            <a:ext cx="4718125" cy="5507770"/>
          </a:xfrm>
          <a:prstGeom prst="roundRect">
            <a:avLst>
              <a:gd name="adj" fmla="val 8237"/>
            </a:avLst>
          </a:prstGeom>
          <a:solidFill>
            <a:srgbClr val="F4F5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Teach a robot arm to perform an electrical impedance measurement procedure autonomously: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Using robot learning by demonstration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sym typeface="Malgun Gothic"/>
              </a:rPr>
              <a:t>Conductivity mapping</a:t>
            </a:r>
            <a:endParaRPr dirty="0"/>
          </a:p>
          <a:p>
            <a:pPr marL="4445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Encode the learned trajectory using dynamic movement primitives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Generalized for multiple probing locations</a:t>
            </a:r>
            <a:endParaRPr dirty="0"/>
          </a:p>
          <a:p>
            <a:pPr marL="9017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endParaRPr sz="16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Object detection in a pool of ionized  water (salted) using electrical impedance detection for the following: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 object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Conductive</a:t>
            </a:r>
            <a:r>
              <a:rPr 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object</a:t>
            </a:r>
            <a:endParaRPr dirty="0"/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 panose="05000000000000000000" pitchFamily="2" charset="2"/>
              <a:buChar char="q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Non-conductive object</a:t>
            </a:r>
            <a:endParaRPr dirty="0"/>
          </a:p>
          <a:p>
            <a:pPr marL="9017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endParaRPr sz="16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+mj-lt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Explore the potential for object mapping via experimental procedure</a:t>
            </a:r>
            <a:endParaRPr dirty="0"/>
          </a:p>
        </p:txBody>
      </p:sp>
      <p:sp>
        <p:nvSpPr>
          <p:cNvPr id="117" name="Google Shape;117;p3"/>
          <p:cNvSpPr/>
          <p:nvPr/>
        </p:nvSpPr>
        <p:spPr>
          <a:xfrm>
            <a:off x="504980" y="935365"/>
            <a:ext cx="2544714" cy="314005"/>
          </a:xfrm>
          <a:prstGeom prst="roundRect">
            <a:avLst>
              <a:gd name="adj" fmla="val 50000"/>
            </a:avLst>
          </a:prstGeom>
          <a:solidFill>
            <a:srgbClr val="1F3864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Targets</a:t>
            </a:r>
            <a:endParaRPr sz="1800" i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8" name="Google Shape;118;p3"/>
          <p:cNvPicPr preferRelativeResize="0"/>
          <p:nvPr/>
        </p:nvPicPr>
        <p:blipFill rotWithShape="1">
          <a:blip r:embed="rId3">
            <a:alphaModFix/>
          </a:blip>
          <a:srcRect l="2436" t="2693" r="6278"/>
          <a:stretch/>
        </p:blipFill>
        <p:spPr>
          <a:xfrm>
            <a:off x="5245768" y="1050387"/>
            <a:ext cx="2769354" cy="2598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9" name="Google Shape;119;p3"/>
          <p:cNvPicPr preferRelativeResize="0"/>
          <p:nvPr/>
        </p:nvPicPr>
        <p:blipFill rotWithShape="1">
          <a:blip r:embed="rId4">
            <a:alphaModFix/>
          </a:blip>
          <a:srcRect t="20714" b="15489"/>
          <a:stretch/>
        </p:blipFill>
        <p:spPr>
          <a:xfrm>
            <a:off x="8959871" y="887239"/>
            <a:ext cx="2838706" cy="32194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Google Shape;196;p9">
            <a:extLst>
              <a:ext uri="{FF2B5EF4-FFF2-40B4-BE49-F238E27FC236}">
                <a16:creationId xmlns:a16="http://schemas.microsoft.com/office/drawing/2014/main" id="{D9C354C8-B832-0E2F-F8E0-24180C2457F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34863" y="4221640"/>
            <a:ext cx="2752157" cy="25032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6183FD53-53CC-B91C-B1DA-06A7570B3B28}"/>
              </a:ext>
            </a:extLst>
          </p:cNvPr>
          <p:cNvSpPr/>
          <p:nvPr/>
        </p:nvSpPr>
        <p:spPr>
          <a:xfrm>
            <a:off x="7609870" y="2188954"/>
            <a:ext cx="1029988" cy="71787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131;p4">
            <a:extLst>
              <a:ext uri="{FF2B5EF4-FFF2-40B4-BE49-F238E27FC236}">
                <a16:creationId xmlns:a16="http://schemas.microsoft.com/office/drawing/2014/main" id="{DC4B1A7D-F8A2-CEDF-8A0C-DAD393A3F1B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2075" y="4637948"/>
            <a:ext cx="3306981" cy="178662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EADEAC9D-C540-93B0-2CF4-1089B0E2BBFD}"/>
              </a:ext>
            </a:extLst>
          </p:cNvPr>
          <p:cNvSpPr/>
          <p:nvPr/>
        </p:nvSpPr>
        <p:spPr>
          <a:xfrm>
            <a:off x="7661972" y="5531262"/>
            <a:ext cx="1029988" cy="717875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/>
          <p:nvPr/>
        </p:nvSpPr>
        <p:spPr>
          <a:xfrm>
            <a:off x="0" y="435264"/>
            <a:ext cx="12192000" cy="76200"/>
          </a:xfrm>
          <a:prstGeom prst="rect">
            <a:avLst/>
          </a:prstGeom>
          <a:gradFill>
            <a:gsLst>
              <a:gs pos="0">
                <a:srgbClr val="152E6F"/>
              </a:gs>
              <a:gs pos="51000">
                <a:srgbClr val="708CDE"/>
              </a:gs>
              <a:gs pos="100000">
                <a:srgbClr val="E0E2E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4"/>
          <p:cNvGrpSpPr/>
          <p:nvPr/>
        </p:nvGrpSpPr>
        <p:grpSpPr>
          <a:xfrm>
            <a:off x="423942" y="213405"/>
            <a:ext cx="4821826" cy="525691"/>
            <a:chOff x="423942" y="237300"/>
            <a:chExt cx="2365269" cy="477901"/>
          </a:xfrm>
        </p:grpSpPr>
        <p:sp>
          <p:nvSpPr>
            <p:cNvPr id="126" name="Google Shape;126;p4"/>
            <p:cNvSpPr/>
            <p:nvPr/>
          </p:nvSpPr>
          <p:spPr>
            <a:xfrm>
              <a:off x="423942" y="237300"/>
              <a:ext cx="2365269" cy="47790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423942" y="237300"/>
              <a:ext cx="2365269" cy="477901"/>
            </a:xfrm>
            <a:prstGeom prst="roundRect">
              <a:avLst>
                <a:gd name="adj" fmla="val 16667"/>
              </a:avLst>
            </a:prstGeom>
            <a:solidFill>
              <a:srgbClr val="203864">
                <a:alpha val="9803"/>
              </a:srgbClr>
            </a:solidFill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Principles</a:t>
              </a:r>
              <a:endParaRPr/>
            </a:p>
          </p:txBody>
        </p:sp>
      </p:grpSp>
      <p:sp>
        <p:nvSpPr>
          <p:cNvPr id="128" name="Google Shape;128;p4"/>
          <p:cNvSpPr/>
          <p:nvPr/>
        </p:nvSpPr>
        <p:spPr>
          <a:xfrm>
            <a:off x="423952" y="1136825"/>
            <a:ext cx="4340800" cy="1776501"/>
          </a:xfrm>
          <a:prstGeom prst="roundRect">
            <a:avLst>
              <a:gd name="adj" fmla="val 8237"/>
            </a:avLst>
          </a:prstGeom>
          <a:solidFill>
            <a:srgbClr val="F4F5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139700" marR="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b="1" dirty="0"/>
              <a:t>Tripolar configuration</a:t>
            </a:r>
          </a:p>
          <a:p>
            <a:pPr marL="139700" marR="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b="1" dirty="0"/>
          </a:p>
          <a:p>
            <a:pPr marL="139700" marR="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b="1" dirty="0"/>
          </a:p>
          <a:p>
            <a:pPr marL="139700" marR="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b="1" dirty="0"/>
          </a:p>
          <a:p>
            <a:pPr marL="139700" marR="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b="1" dirty="0"/>
          </a:p>
          <a:p>
            <a:pPr marL="139700" marR="0" lvl="0" algn="l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b="1" dirty="0"/>
          </a:p>
        </p:txBody>
      </p:sp>
      <p:sp>
        <p:nvSpPr>
          <p:cNvPr id="129" name="Google Shape;129;p4"/>
          <p:cNvSpPr/>
          <p:nvPr/>
        </p:nvSpPr>
        <p:spPr>
          <a:xfrm>
            <a:off x="504976" y="935374"/>
            <a:ext cx="3058571" cy="525691"/>
          </a:xfrm>
          <a:prstGeom prst="roundRect">
            <a:avLst>
              <a:gd name="adj" fmla="val 50000"/>
            </a:avLst>
          </a:prstGeom>
          <a:solidFill>
            <a:srgbClr val="1F3864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Object Detection via Conductivity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D315D1-4AF8-978B-CDF5-7ED75E5EC8A8}"/>
              </a:ext>
            </a:extLst>
          </p:cNvPr>
          <p:cNvGrpSpPr/>
          <p:nvPr/>
        </p:nvGrpSpPr>
        <p:grpSpPr>
          <a:xfrm>
            <a:off x="1264384" y="2987553"/>
            <a:ext cx="8925272" cy="4155426"/>
            <a:chOff x="5047488" y="2136582"/>
            <a:chExt cx="6877844" cy="3202185"/>
          </a:xfrm>
        </p:grpSpPr>
        <p:pic>
          <p:nvPicPr>
            <p:cNvPr id="130" name="Google Shape;130;p4"/>
            <p:cNvPicPr preferRelativeResize="0"/>
            <p:nvPr/>
          </p:nvPicPr>
          <p:blipFill rotWithShape="1">
            <a:blip r:embed="rId3">
              <a:alphaModFix/>
            </a:blip>
            <a:srcRect l="6805"/>
            <a:stretch/>
          </p:blipFill>
          <p:spPr>
            <a:xfrm>
              <a:off x="5047488" y="2136582"/>
              <a:ext cx="6877844" cy="320218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B9B8355-91C5-2689-624A-505666619BCB}"/>
                </a:ext>
              </a:extLst>
            </p:cNvPr>
            <p:cNvSpPr/>
            <p:nvPr/>
          </p:nvSpPr>
          <p:spPr>
            <a:xfrm>
              <a:off x="8433380" y="3971108"/>
              <a:ext cx="1410789" cy="6740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Target Object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1C14D-B4CE-FDE3-0CD7-A5EE7AF7D4C4}"/>
                  </a:ext>
                </a:extLst>
              </p:cNvPr>
              <p:cNvSpPr txBox="1"/>
              <p:nvPr/>
            </p:nvSpPr>
            <p:spPr>
              <a:xfrm>
                <a:off x="626000" y="1858794"/>
                <a:ext cx="3510424" cy="8783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GB" dirty="0">
                    <a:solidFill>
                      <a:schemeClr val="tx1"/>
                    </a:solidFill>
                  </a:rPr>
                  <a:t>Impedance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𝐼𝑚</m:t>
                    </m:r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GB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𝑀𝑁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𝑀𝑁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𝐼𝑚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𝑀𝑁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𝐴𝑀</m:t>
                            </m:r>
                          </m:den>
                        </m:f>
                        <m:r>
                          <m:rPr>
                            <m:brk m:alnAt="7"/>
                          </m:r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𝐴𝑁</m:t>
                            </m:r>
                          </m:den>
                        </m:f>
                      </m:e>
                    </m:d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 </a:t>
                </a:r>
              </a:p>
              <a:p>
                <a:pPr algn="just"/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𝑀𝑁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𝑅𝑒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, the same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𝐼𝑚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𝑀𝑁</m:t>
                        </m:r>
                      </m:sub>
                    </m:sSub>
                  </m:oMath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181C14D-B4CE-FDE3-0CD7-A5EE7AF7D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00" y="1858794"/>
                <a:ext cx="3510424" cy="878317"/>
              </a:xfrm>
              <a:prstGeom prst="rect">
                <a:avLst/>
              </a:prstGeom>
              <a:blipFill>
                <a:blip r:embed="rId4"/>
                <a:stretch>
                  <a:fillRect l="-521" t="-1389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oogle Shape;131;p4">
            <a:extLst>
              <a:ext uri="{FF2B5EF4-FFF2-40B4-BE49-F238E27FC236}">
                <a16:creationId xmlns:a16="http://schemas.microsoft.com/office/drawing/2014/main" id="{8942CF60-D908-8355-F9E6-D1642BA6C09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3676" y="803195"/>
            <a:ext cx="3905771" cy="2110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>
            <a:off x="0" y="435264"/>
            <a:ext cx="12192000" cy="76200"/>
          </a:xfrm>
          <a:prstGeom prst="rect">
            <a:avLst/>
          </a:prstGeom>
          <a:gradFill>
            <a:gsLst>
              <a:gs pos="0">
                <a:srgbClr val="152E6F"/>
              </a:gs>
              <a:gs pos="51000">
                <a:srgbClr val="708CDE"/>
              </a:gs>
              <a:gs pos="100000">
                <a:srgbClr val="E0E2E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" name="Google Shape;137;p5"/>
          <p:cNvGrpSpPr/>
          <p:nvPr/>
        </p:nvGrpSpPr>
        <p:grpSpPr>
          <a:xfrm>
            <a:off x="423942" y="213405"/>
            <a:ext cx="4821826" cy="525691"/>
            <a:chOff x="423942" y="237300"/>
            <a:chExt cx="2365269" cy="477901"/>
          </a:xfrm>
        </p:grpSpPr>
        <p:sp>
          <p:nvSpPr>
            <p:cNvPr id="138" name="Google Shape;138;p5"/>
            <p:cNvSpPr/>
            <p:nvPr/>
          </p:nvSpPr>
          <p:spPr>
            <a:xfrm>
              <a:off x="423942" y="237300"/>
              <a:ext cx="2365269" cy="47790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23942" y="237300"/>
              <a:ext cx="2365269" cy="477901"/>
            </a:xfrm>
            <a:prstGeom prst="roundRect">
              <a:avLst>
                <a:gd name="adj" fmla="val 16667"/>
              </a:avLst>
            </a:prstGeom>
            <a:solidFill>
              <a:srgbClr val="203864">
                <a:alpha val="9803"/>
              </a:srgbClr>
            </a:solidFill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Principles</a:t>
              </a:r>
              <a:endParaRPr/>
            </a:p>
          </p:txBody>
        </p:sp>
      </p:grpSp>
      <p:sp>
        <p:nvSpPr>
          <p:cNvPr id="7" name="Google Shape;116;p3">
            <a:extLst>
              <a:ext uri="{FF2B5EF4-FFF2-40B4-BE49-F238E27FC236}">
                <a16:creationId xmlns:a16="http://schemas.microsoft.com/office/drawing/2014/main" id="{5C74CA31-0F35-3623-A610-6114C139884A}"/>
              </a:ext>
            </a:extLst>
          </p:cNvPr>
          <p:cNvSpPr/>
          <p:nvPr/>
        </p:nvSpPr>
        <p:spPr>
          <a:xfrm>
            <a:off x="423950" y="1136825"/>
            <a:ext cx="4533600" cy="5337000"/>
          </a:xfrm>
          <a:prstGeom prst="roundRect">
            <a:avLst>
              <a:gd name="adj" fmla="val 8237"/>
            </a:avLst>
          </a:prstGeom>
          <a:solidFill>
            <a:srgbClr val="F4F5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Second-order system forced upon by a disturbance term onto a trajectory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eriod"/>
            </a:pPr>
            <a:r>
              <a:rPr lang="en-US" sz="1600" dirty="0"/>
              <a:t>Learn the weights of the force function via Gaussian basis functions</a:t>
            </a:r>
            <a:endParaRPr sz="16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eriod"/>
            </a:pPr>
            <a:r>
              <a:rPr lang="en-US" sz="1600" dirty="0"/>
              <a:t>One-shot learning </a:t>
            </a:r>
          </a:p>
          <a:p>
            <a:pPr marL="800100" lvl="8" indent="-342900"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We only have to show the movement to the robot once</a:t>
            </a:r>
          </a:p>
          <a:p>
            <a:pPr marL="800100" lvl="5" indent="-342900"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We can use different initial and goal points</a:t>
            </a:r>
          </a:p>
          <a:p>
            <a:pPr marL="8001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lang="en-US" sz="16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We can scale the speed of the motion using Tau</a:t>
            </a:r>
            <a:endParaRPr sz="16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Assumptions</a:t>
            </a:r>
            <a:r>
              <a:rPr lang="en-US" sz="1600" dirty="0"/>
              <a:t> </a:t>
            </a:r>
          </a:p>
          <a:p>
            <a:pPr marL="800100" lvl="1" indent="-342900"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Fixed constants of alpha and beta are being used, assuming the M C K of the second order system remain constant (critically damped)</a:t>
            </a:r>
          </a:p>
          <a:p>
            <a:pPr marL="800100" lvl="1" indent="-342900"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Uniformly spaced distances</a:t>
            </a:r>
          </a:p>
          <a:p>
            <a:pPr marL="342900" indent="-342900">
              <a:buClr>
                <a:schemeClr val="dk1"/>
              </a:buClr>
              <a:buSzPts val="1600"/>
              <a:buFont typeface="Calibri"/>
              <a:buAutoNum type="arabicPeriod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Explore the potential for object mapping via experimental procedure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eriod"/>
            </a:pPr>
            <a:endParaRPr dirty="0"/>
          </a:p>
        </p:txBody>
      </p:sp>
      <p:sp>
        <p:nvSpPr>
          <p:cNvPr id="3" name="Google Shape;117;p3">
            <a:extLst>
              <a:ext uri="{FF2B5EF4-FFF2-40B4-BE49-F238E27FC236}">
                <a16:creationId xmlns:a16="http://schemas.microsoft.com/office/drawing/2014/main" id="{A36FF721-AC6D-D27D-0AE0-16A6600C2D53}"/>
              </a:ext>
            </a:extLst>
          </p:cNvPr>
          <p:cNvSpPr/>
          <p:nvPr/>
        </p:nvSpPr>
        <p:spPr>
          <a:xfrm>
            <a:off x="504979" y="935365"/>
            <a:ext cx="3588653" cy="314005"/>
          </a:xfrm>
          <a:prstGeom prst="roundRect">
            <a:avLst>
              <a:gd name="adj" fmla="val 50000"/>
            </a:avLst>
          </a:prstGeom>
          <a:solidFill>
            <a:srgbClr val="1F3864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Dynamic Movement Primitives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36EA121-CEF2-B043-C54E-E6772EFE0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2912" y="960955"/>
            <a:ext cx="3495620" cy="187265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AE63E4A-43CE-824E-E002-B79EE186268A}"/>
              </a:ext>
            </a:extLst>
          </p:cNvPr>
          <p:cNvGrpSpPr/>
          <p:nvPr/>
        </p:nvGrpSpPr>
        <p:grpSpPr>
          <a:xfrm>
            <a:off x="13702338" y="2541376"/>
            <a:ext cx="1986826" cy="2102462"/>
            <a:chOff x="5387122" y="3140136"/>
            <a:chExt cx="1986826" cy="210246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8F8B5F-B72F-E343-C7D1-9D0F8C80F7C9}"/>
                </a:ext>
              </a:extLst>
            </p:cNvPr>
            <p:cNvCxnSpPr/>
            <p:nvPr/>
          </p:nvCxnSpPr>
          <p:spPr>
            <a:xfrm>
              <a:off x="5580313" y="3805324"/>
              <a:ext cx="45981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E45AF68-7187-5E33-FCEB-854E1CBFF921}"/>
                </a:ext>
              </a:extLst>
            </p:cNvPr>
            <p:cNvCxnSpPr/>
            <p:nvPr/>
          </p:nvCxnSpPr>
          <p:spPr>
            <a:xfrm>
              <a:off x="6122125" y="3812843"/>
              <a:ext cx="45981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82E1BF7-79E0-D7EA-99D5-09A473702E54}"/>
                </a:ext>
              </a:extLst>
            </p:cNvPr>
            <p:cNvCxnSpPr/>
            <p:nvPr/>
          </p:nvCxnSpPr>
          <p:spPr>
            <a:xfrm>
              <a:off x="6659789" y="3812536"/>
              <a:ext cx="45981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Multiplication Sign 17">
              <a:extLst>
                <a:ext uri="{FF2B5EF4-FFF2-40B4-BE49-F238E27FC236}">
                  <a16:creationId xmlns:a16="http://schemas.microsoft.com/office/drawing/2014/main" id="{E1243C8A-302D-35EB-DA6B-1CD3BE85AC59}"/>
                </a:ext>
              </a:extLst>
            </p:cNvPr>
            <p:cNvSpPr/>
            <p:nvPr/>
          </p:nvSpPr>
          <p:spPr>
            <a:xfrm>
              <a:off x="5414121" y="4750520"/>
              <a:ext cx="265233" cy="265233"/>
            </a:xfrm>
            <a:prstGeom prst="mathMultiply">
              <a:avLst>
                <a:gd name="adj1" fmla="val 66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5B303E76-6085-38B2-BC1B-3CA5EC9BD231}"/>
                </a:ext>
              </a:extLst>
            </p:cNvPr>
            <p:cNvSpPr/>
            <p:nvPr/>
          </p:nvSpPr>
          <p:spPr>
            <a:xfrm>
              <a:off x="5976309" y="4760403"/>
              <a:ext cx="265233" cy="265233"/>
            </a:xfrm>
            <a:prstGeom prst="mathMultiply">
              <a:avLst>
                <a:gd name="adj1" fmla="val 66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ication Sign 20">
              <a:extLst>
                <a:ext uri="{FF2B5EF4-FFF2-40B4-BE49-F238E27FC236}">
                  <a16:creationId xmlns:a16="http://schemas.microsoft.com/office/drawing/2014/main" id="{A7B8FC72-B440-328E-113B-4A82DAB2F3FA}"/>
                </a:ext>
              </a:extLst>
            </p:cNvPr>
            <p:cNvSpPr/>
            <p:nvPr/>
          </p:nvSpPr>
          <p:spPr>
            <a:xfrm>
              <a:off x="7108715" y="4759756"/>
              <a:ext cx="265233" cy="265233"/>
            </a:xfrm>
            <a:prstGeom prst="mathMultiply">
              <a:avLst>
                <a:gd name="adj1" fmla="val 66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FC6F2CA-FA95-A181-9886-AA85CFD2DCB5}"/>
                </a:ext>
              </a:extLst>
            </p:cNvPr>
            <p:cNvCxnSpPr/>
            <p:nvPr/>
          </p:nvCxnSpPr>
          <p:spPr>
            <a:xfrm>
              <a:off x="5607312" y="4893019"/>
              <a:ext cx="45981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D14044D-5AA5-3AAB-63F3-1A9253676A46}"/>
                </a:ext>
              </a:extLst>
            </p:cNvPr>
            <p:cNvCxnSpPr>
              <a:cxnSpLocks/>
            </p:cNvCxnSpPr>
            <p:nvPr/>
          </p:nvCxnSpPr>
          <p:spPr>
            <a:xfrm>
              <a:off x="6175452" y="4902823"/>
              <a:ext cx="103002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Arc 127">
              <a:extLst>
                <a:ext uri="{FF2B5EF4-FFF2-40B4-BE49-F238E27FC236}">
                  <a16:creationId xmlns:a16="http://schemas.microsoft.com/office/drawing/2014/main" id="{FEFAD1C0-6555-17F1-DA80-B1066544D011}"/>
                </a:ext>
              </a:extLst>
            </p:cNvPr>
            <p:cNvSpPr/>
            <p:nvPr/>
          </p:nvSpPr>
          <p:spPr>
            <a:xfrm>
              <a:off x="5573233" y="3424518"/>
              <a:ext cx="515687" cy="738107"/>
            </a:xfrm>
            <a:prstGeom prst="arc">
              <a:avLst>
                <a:gd name="adj1" fmla="val 10960186"/>
                <a:gd name="adj2" fmla="val 0"/>
              </a:avLst>
            </a:prstGeom>
            <a:ln w="190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Arc 128">
              <a:extLst>
                <a:ext uri="{FF2B5EF4-FFF2-40B4-BE49-F238E27FC236}">
                  <a16:creationId xmlns:a16="http://schemas.microsoft.com/office/drawing/2014/main" id="{4E65038F-A720-E910-4045-8C3790BBC03E}"/>
                </a:ext>
              </a:extLst>
            </p:cNvPr>
            <p:cNvSpPr/>
            <p:nvPr/>
          </p:nvSpPr>
          <p:spPr>
            <a:xfrm>
              <a:off x="6101182" y="3394465"/>
              <a:ext cx="515687" cy="738107"/>
            </a:xfrm>
            <a:prstGeom prst="arc">
              <a:avLst>
                <a:gd name="adj1" fmla="val 10960186"/>
                <a:gd name="adj2" fmla="val 0"/>
              </a:avLst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Arc 129">
              <a:extLst>
                <a:ext uri="{FF2B5EF4-FFF2-40B4-BE49-F238E27FC236}">
                  <a16:creationId xmlns:a16="http://schemas.microsoft.com/office/drawing/2014/main" id="{553200B3-D21F-85B0-B9E9-5FF62D5120D7}"/>
                </a:ext>
              </a:extLst>
            </p:cNvPr>
            <p:cNvSpPr/>
            <p:nvPr/>
          </p:nvSpPr>
          <p:spPr>
            <a:xfrm>
              <a:off x="6635265" y="3393433"/>
              <a:ext cx="515687" cy="738107"/>
            </a:xfrm>
            <a:prstGeom prst="arc">
              <a:avLst>
                <a:gd name="adj1" fmla="val 10960186"/>
                <a:gd name="adj2" fmla="val 0"/>
              </a:avLst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44673BEA-F12C-F7BC-C4ED-A9A663A6BEB9}"/>
                </a:ext>
              </a:extLst>
            </p:cNvPr>
            <p:cNvSpPr/>
            <p:nvPr/>
          </p:nvSpPr>
          <p:spPr>
            <a:xfrm>
              <a:off x="5387122" y="3662825"/>
              <a:ext cx="265233" cy="265233"/>
            </a:xfrm>
            <a:prstGeom prst="mathMultiply">
              <a:avLst>
                <a:gd name="adj1" fmla="val 66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ication Sign 10">
              <a:extLst>
                <a:ext uri="{FF2B5EF4-FFF2-40B4-BE49-F238E27FC236}">
                  <a16:creationId xmlns:a16="http://schemas.microsoft.com/office/drawing/2014/main" id="{F3B759E6-62EF-7DFC-D351-7294B95203E7}"/>
                </a:ext>
              </a:extLst>
            </p:cNvPr>
            <p:cNvSpPr/>
            <p:nvPr/>
          </p:nvSpPr>
          <p:spPr>
            <a:xfrm>
              <a:off x="5949310" y="3672708"/>
              <a:ext cx="265233" cy="265233"/>
            </a:xfrm>
            <a:prstGeom prst="mathMultiply">
              <a:avLst>
                <a:gd name="adj1" fmla="val 66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ication Sign 11">
              <a:extLst>
                <a:ext uri="{FF2B5EF4-FFF2-40B4-BE49-F238E27FC236}">
                  <a16:creationId xmlns:a16="http://schemas.microsoft.com/office/drawing/2014/main" id="{CFF0C70C-B15A-B04D-75B4-8DBB8A62BEC1}"/>
                </a:ext>
              </a:extLst>
            </p:cNvPr>
            <p:cNvSpPr/>
            <p:nvPr/>
          </p:nvSpPr>
          <p:spPr>
            <a:xfrm>
              <a:off x="6495823" y="3679920"/>
              <a:ext cx="265233" cy="265233"/>
            </a:xfrm>
            <a:prstGeom prst="mathMultiply">
              <a:avLst>
                <a:gd name="adj1" fmla="val 66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9EEAB26A-F2A6-5D71-5C72-5AAB8990A8E4}"/>
                </a:ext>
              </a:extLst>
            </p:cNvPr>
            <p:cNvSpPr/>
            <p:nvPr/>
          </p:nvSpPr>
          <p:spPr>
            <a:xfrm>
              <a:off x="7030339" y="3673274"/>
              <a:ext cx="265233" cy="265233"/>
            </a:xfrm>
            <a:prstGeom prst="mathMultiply">
              <a:avLst>
                <a:gd name="adj1" fmla="val 66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3A3287F-44F6-1D94-896E-3151AECF585B}"/>
                </a:ext>
              </a:extLst>
            </p:cNvPr>
            <p:cNvSpPr txBox="1"/>
            <p:nvPr/>
          </p:nvSpPr>
          <p:spPr>
            <a:xfrm>
              <a:off x="5674129" y="3866777"/>
              <a:ext cx="360772" cy="320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E44658C-D10E-F612-9063-52C635681DBE}"/>
                </a:ext>
              </a:extLst>
            </p:cNvPr>
            <p:cNvSpPr txBox="1"/>
            <p:nvPr/>
          </p:nvSpPr>
          <p:spPr>
            <a:xfrm>
              <a:off x="6178639" y="3871484"/>
              <a:ext cx="360772" cy="320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F250859-E87C-CAA8-FBE1-BEB28D626F0A}"/>
                </a:ext>
              </a:extLst>
            </p:cNvPr>
            <p:cNvSpPr txBox="1"/>
            <p:nvPr/>
          </p:nvSpPr>
          <p:spPr>
            <a:xfrm>
              <a:off x="6712722" y="3853629"/>
              <a:ext cx="360772" cy="320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B3695C9-06B7-4889-DD23-CA9AB1E69CA2}"/>
                </a:ext>
              </a:extLst>
            </p:cNvPr>
            <p:cNvSpPr txBox="1"/>
            <p:nvPr/>
          </p:nvSpPr>
          <p:spPr>
            <a:xfrm>
              <a:off x="5424110" y="3147622"/>
              <a:ext cx="8547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50000"/>
                    </a:schemeClr>
                  </a:solidFill>
                </a:rPr>
                <a:t>Demonstration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53336B9-67AB-7E6A-957F-273E8C0DD465}"/>
                </a:ext>
              </a:extLst>
            </p:cNvPr>
            <p:cNvSpPr txBox="1"/>
            <p:nvPr/>
          </p:nvSpPr>
          <p:spPr>
            <a:xfrm>
              <a:off x="6410723" y="3140136"/>
              <a:ext cx="4122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2">
                      <a:lumMod val="75000"/>
                    </a:schemeClr>
                  </a:solidFill>
                </a:rPr>
                <a:t>DMP</a:t>
              </a:r>
            </a:p>
          </p:txBody>
        </p:sp>
        <p:sp>
          <p:nvSpPr>
            <p:cNvPr id="148" name="Arc 147">
              <a:extLst>
                <a:ext uri="{FF2B5EF4-FFF2-40B4-BE49-F238E27FC236}">
                  <a16:creationId xmlns:a16="http://schemas.microsoft.com/office/drawing/2014/main" id="{7427CDC2-1AAD-3F0F-AEEA-1E582A3F2313}"/>
                </a:ext>
              </a:extLst>
            </p:cNvPr>
            <p:cNvSpPr/>
            <p:nvPr/>
          </p:nvSpPr>
          <p:spPr>
            <a:xfrm>
              <a:off x="5589781" y="4470417"/>
              <a:ext cx="515687" cy="738107"/>
            </a:xfrm>
            <a:prstGeom prst="arc">
              <a:avLst>
                <a:gd name="adj1" fmla="val 10960186"/>
                <a:gd name="adj2" fmla="val 0"/>
              </a:avLst>
            </a:prstGeom>
            <a:ln w="190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DB7B0BD-8FE6-DB0B-8FEA-9A050CD94D6C}"/>
                </a:ext>
              </a:extLst>
            </p:cNvPr>
            <p:cNvSpPr txBox="1"/>
            <p:nvPr/>
          </p:nvSpPr>
          <p:spPr>
            <a:xfrm>
              <a:off x="5440658" y="4193521"/>
              <a:ext cx="8547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50000"/>
                    </a:schemeClr>
                  </a:solidFill>
                </a:rPr>
                <a:t>Demonstration</a:t>
              </a:r>
            </a:p>
          </p:txBody>
        </p:sp>
        <p:cxnSp>
          <p:nvCxnSpPr>
            <p:cNvPr id="152" name="Connector: Curved 151">
              <a:extLst>
                <a:ext uri="{FF2B5EF4-FFF2-40B4-BE49-F238E27FC236}">
                  <a16:creationId xmlns:a16="http://schemas.microsoft.com/office/drawing/2014/main" id="{39E8DCE4-4C40-8411-4250-B96CB14AE1BD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rot="5400000" flipH="1" flipV="1">
              <a:off x="6674805" y="4326494"/>
              <a:ext cx="647" cy="994577"/>
            </a:xfrm>
            <a:prstGeom prst="curvedConnector4">
              <a:avLst>
                <a:gd name="adj1" fmla="val 55522102"/>
                <a:gd name="adj2" fmla="val 131956"/>
              </a:avLst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379FE33-C40E-5558-484D-2E8A1AFA863A}"/>
                </a:ext>
              </a:extLst>
            </p:cNvPr>
            <p:cNvSpPr txBox="1"/>
            <p:nvPr/>
          </p:nvSpPr>
          <p:spPr>
            <a:xfrm>
              <a:off x="6578057" y="4206997"/>
              <a:ext cx="4122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2">
                      <a:lumMod val="75000"/>
                    </a:schemeClr>
                  </a:solidFill>
                </a:rPr>
                <a:t>DMP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E367D29-DEFC-E987-67E8-66BEB77C6B75}"/>
                </a:ext>
              </a:extLst>
            </p:cNvPr>
            <p:cNvSpPr txBox="1"/>
            <p:nvPr/>
          </p:nvSpPr>
          <p:spPr>
            <a:xfrm>
              <a:off x="5721154" y="4922561"/>
              <a:ext cx="360772" cy="320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FB5AC7-2B41-CFEE-D7A1-948C6869B34C}"/>
                </a:ext>
              </a:extLst>
            </p:cNvPr>
            <p:cNvSpPr txBox="1"/>
            <p:nvPr/>
          </p:nvSpPr>
          <p:spPr>
            <a:xfrm>
              <a:off x="6522772" y="4892372"/>
              <a:ext cx="547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2L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7BE76A9-A696-773A-5421-3E19855186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1149" y="3254869"/>
            <a:ext cx="3011242" cy="3117210"/>
          </a:xfrm>
          <a:prstGeom prst="rect">
            <a:avLst/>
          </a:prstGeom>
        </p:spPr>
      </p:pic>
      <p:pic>
        <p:nvPicPr>
          <p:cNvPr id="5" name="WhatsApp Video 2022-08-17 at 13.42.10">
            <a:hlinkClick r:id="" action="ppaction://media"/>
            <a:extLst>
              <a:ext uri="{FF2B5EF4-FFF2-40B4-BE49-F238E27FC236}">
                <a16:creationId xmlns:a16="http://schemas.microsoft.com/office/drawing/2014/main" id="{A8BD60F6-C3A7-6880-0F9D-EC02057CE9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b="18938"/>
          <a:stretch/>
        </p:blipFill>
        <p:spPr>
          <a:xfrm>
            <a:off x="8709451" y="1456311"/>
            <a:ext cx="3229391" cy="4759647"/>
          </a:xfrm>
          <a:prstGeom prst="rect">
            <a:avLst/>
          </a:prstGeom>
        </p:spPr>
      </p:pic>
      <p:sp>
        <p:nvSpPr>
          <p:cNvPr id="14" name="Google Shape;176;p8">
            <a:extLst>
              <a:ext uri="{FF2B5EF4-FFF2-40B4-BE49-F238E27FC236}">
                <a16:creationId xmlns:a16="http://schemas.microsoft.com/office/drawing/2014/main" id="{B53B14CE-9598-C045-8680-D012CA179F9A}"/>
              </a:ext>
            </a:extLst>
          </p:cNvPr>
          <p:cNvSpPr/>
          <p:nvPr/>
        </p:nvSpPr>
        <p:spPr>
          <a:xfrm>
            <a:off x="9043783" y="738072"/>
            <a:ext cx="2560726" cy="539972"/>
          </a:xfrm>
          <a:prstGeom prst="roundRect">
            <a:avLst>
              <a:gd name="adj" fmla="val 8237"/>
            </a:avLst>
          </a:prstGeom>
          <a:solidFill>
            <a:srgbClr val="F4F5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Learning by demonstration</a:t>
            </a:r>
            <a:br>
              <a:rPr lang="en-US" b="1" dirty="0"/>
            </a:br>
            <a:r>
              <a:rPr lang="en-US" b="1" dirty="0"/>
              <a:t>(Manual Guidance) </a:t>
            </a:r>
            <a:endParaRPr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/>
          <p:nvPr/>
        </p:nvSpPr>
        <p:spPr>
          <a:xfrm>
            <a:off x="0" y="435264"/>
            <a:ext cx="12192000" cy="76200"/>
          </a:xfrm>
          <a:prstGeom prst="rect">
            <a:avLst/>
          </a:prstGeom>
          <a:gradFill>
            <a:gsLst>
              <a:gs pos="0">
                <a:srgbClr val="152E6F"/>
              </a:gs>
              <a:gs pos="51000">
                <a:srgbClr val="708CDE"/>
              </a:gs>
              <a:gs pos="100000">
                <a:srgbClr val="E0E2E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" name="Google Shape;137;p5"/>
          <p:cNvGrpSpPr/>
          <p:nvPr/>
        </p:nvGrpSpPr>
        <p:grpSpPr>
          <a:xfrm>
            <a:off x="423942" y="213405"/>
            <a:ext cx="4821826" cy="525691"/>
            <a:chOff x="423942" y="237300"/>
            <a:chExt cx="2365269" cy="477901"/>
          </a:xfrm>
        </p:grpSpPr>
        <p:sp>
          <p:nvSpPr>
            <p:cNvPr id="138" name="Google Shape;138;p5"/>
            <p:cNvSpPr/>
            <p:nvPr/>
          </p:nvSpPr>
          <p:spPr>
            <a:xfrm>
              <a:off x="423942" y="237300"/>
              <a:ext cx="2365269" cy="47790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23942" y="237300"/>
              <a:ext cx="2365269" cy="477901"/>
            </a:xfrm>
            <a:prstGeom prst="roundRect">
              <a:avLst>
                <a:gd name="adj" fmla="val 16667"/>
              </a:avLst>
            </a:prstGeom>
            <a:solidFill>
              <a:srgbClr val="203864">
                <a:alpha val="9803"/>
              </a:srgbClr>
            </a:solidFill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Principles</a:t>
              </a: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AE63E4A-43CE-824E-E002-B79EE186268A}"/>
              </a:ext>
            </a:extLst>
          </p:cNvPr>
          <p:cNvGrpSpPr/>
          <p:nvPr/>
        </p:nvGrpSpPr>
        <p:grpSpPr>
          <a:xfrm>
            <a:off x="13702338" y="2541376"/>
            <a:ext cx="1986826" cy="2102462"/>
            <a:chOff x="5387122" y="3140136"/>
            <a:chExt cx="1986826" cy="2102462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FD8F8B5F-B72F-E343-C7D1-9D0F8C80F7C9}"/>
                </a:ext>
              </a:extLst>
            </p:cNvPr>
            <p:cNvCxnSpPr/>
            <p:nvPr/>
          </p:nvCxnSpPr>
          <p:spPr>
            <a:xfrm>
              <a:off x="5580313" y="3805324"/>
              <a:ext cx="45981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CE45AF68-7187-5E33-FCEB-854E1CBFF921}"/>
                </a:ext>
              </a:extLst>
            </p:cNvPr>
            <p:cNvCxnSpPr/>
            <p:nvPr/>
          </p:nvCxnSpPr>
          <p:spPr>
            <a:xfrm>
              <a:off x="6122125" y="3812843"/>
              <a:ext cx="45981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82E1BF7-79E0-D7EA-99D5-09A473702E54}"/>
                </a:ext>
              </a:extLst>
            </p:cNvPr>
            <p:cNvCxnSpPr/>
            <p:nvPr/>
          </p:nvCxnSpPr>
          <p:spPr>
            <a:xfrm>
              <a:off x="6659789" y="3812536"/>
              <a:ext cx="45981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Multiplication Sign 17">
              <a:extLst>
                <a:ext uri="{FF2B5EF4-FFF2-40B4-BE49-F238E27FC236}">
                  <a16:creationId xmlns:a16="http://schemas.microsoft.com/office/drawing/2014/main" id="{E1243C8A-302D-35EB-DA6B-1CD3BE85AC59}"/>
                </a:ext>
              </a:extLst>
            </p:cNvPr>
            <p:cNvSpPr/>
            <p:nvPr/>
          </p:nvSpPr>
          <p:spPr>
            <a:xfrm>
              <a:off x="5414121" y="4750520"/>
              <a:ext cx="265233" cy="265233"/>
            </a:xfrm>
            <a:prstGeom prst="mathMultiply">
              <a:avLst>
                <a:gd name="adj1" fmla="val 66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ultiplication Sign 18">
              <a:extLst>
                <a:ext uri="{FF2B5EF4-FFF2-40B4-BE49-F238E27FC236}">
                  <a16:creationId xmlns:a16="http://schemas.microsoft.com/office/drawing/2014/main" id="{5B303E76-6085-38B2-BC1B-3CA5EC9BD231}"/>
                </a:ext>
              </a:extLst>
            </p:cNvPr>
            <p:cNvSpPr/>
            <p:nvPr/>
          </p:nvSpPr>
          <p:spPr>
            <a:xfrm>
              <a:off x="5976309" y="4760403"/>
              <a:ext cx="265233" cy="265233"/>
            </a:xfrm>
            <a:prstGeom prst="mathMultiply">
              <a:avLst>
                <a:gd name="adj1" fmla="val 66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ultiplication Sign 20">
              <a:extLst>
                <a:ext uri="{FF2B5EF4-FFF2-40B4-BE49-F238E27FC236}">
                  <a16:creationId xmlns:a16="http://schemas.microsoft.com/office/drawing/2014/main" id="{A7B8FC72-B440-328E-113B-4A82DAB2F3FA}"/>
                </a:ext>
              </a:extLst>
            </p:cNvPr>
            <p:cNvSpPr/>
            <p:nvPr/>
          </p:nvSpPr>
          <p:spPr>
            <a:xfrm>
              <a:off x="7108715" y="4759756"/>
              <a:ext cx="265233" cy="265233"/>
            </a:xfrm>
            <a:prstGeom prst="mathMultiply">
              <a:avLst>
                <a:gd name="adj1" fmla="val 66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FC6F2CA-FA95-A181-9886-AA85CFD2DCB5}"/>
                </a:ext>
              </a:extLst>
            </p:cNvPr>
            <p:cNvCxnSpPr/>
            <p:nvPr/>
          </p:nvCxnSpPr>
          <p:spPr>
            <a:xfrm>
              <a:off x="5607312" y="4893019"/>
              <a:ext cx="459813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D14044D-5AA5-3AAB-63F3-1A9253676A46}"/>
                </a:ext>
              </a:extLst>
            </p:cNvPr>
            <p:cNvCxnSpPr>
              <a:cxnSpLocks/>
            </p:cNvCxnSpPr>
            <p:nvPr/>
          </p:nvCxnSpPr>
          <p:spPr>
            <a:xfrm>
              <a:off x="6175452" y="4902823"/>
              <a:ext cx="103002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Arc 127">
              <a:extLst>
                <a:ext uri="{FF2B5EF4-FFF2-40B4-BE49-F238E27FC236}">
                  <a16:creationId xmlns:a16="http://schemas.microsoft.com/office/drawing/2014/main" id="{FEFAD1C0-6555-17F1-DA80-B1066544D011}"/>
                </a:ext>
              </a:extLst>
            </p:cNvPr>
            <p:cNvSpPr/>
            <p:nvPr/>
          </p:nvSpPr>
          <p:spPr>
            <a:xfrm>
              <a:off x="5573233" y="3424518"/>
              <a:ext cx="515687" cy="738107"/>
            </a:xfrm>
            <a:prstGeom prst="arc">
              <a:avLst>
                <a:gd name="adj1" fmla="val 10960186"/>
                <a:gd name="adj2" fmla="val 0"/>
              </a:avLst>
            </a:prstGeom>
            <a:ln w="190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Arc 128">
              <a:extLst>
                <a:ext uri="{FF2B5EF4-FFF2-40B4-BE49-F238E27FC236}">
                  <a16:creationId xmlns:a16="http://schemas.microsoft.com/office/drawing/2014/main" id="{4E65038F-A720-E910-4045-8C3790BBC03E}"/>
                </a:ext>
              </a:extLst>
            </p:cNvPr>
            <p:cNvSpPr/>
            <p:nvPr/>
          </p:nvSpPr>
          <p:spPr>
            <a:xfrm>
              <a:off x="6101182" y="3394465"/>
              <a:ext cx="515687" cy="738107"/>
            </a:xfrm>
            <a:prstGeom prst="arc">
              <a:avLst>
                <a:gd name="adj1" fmla="val 10960186"/>
                <a:gd name="adj2" fmla="val 0"/>
              </a:avLst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Arc 129">
              <a:extLst>
                <a:ext uri="{FF2B5EF4-FFF2-40B4-BE49-F238E27FC236}">
                  <a16:creationId xmlns:a16="http://schemas.microsoft.com/office/drawing/2014/main" id="{553200B3-D21F-85B0-B9E9-5FF62D5120D7}"/>
                </a:ext>
              </a:extLst>
            </p:cNvPr>
            <p:cNvSpPr/>
            <p:nvPr/>
          </p:nvSpPr>
          <p:spPr>
            <a:xfrm>
              <a:off x="6635265" y="3393433"/>
              <a:ext cx="515687" cy="738107"/>
            </a:xfrm>
            <a:prstGeom prst="arc">
              <a:avLst>
                <a:gd name="adj1" fmla="val 10960186"/>
                <a:gd name="adj2" fmla="val 0"/>
              </a:avLst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Multiplication Sign 9">
              <a:extLst>
                <a:ext uri="{FF2B5EF4-FFF2-40B4-BE49-F238E27FC236}">
                  <a16:creationId xmlns:a16="http://schemas.microsoft.com/office/drawing/2014/main" id="{44673BEA-F12C-F7BC-C4ED-A9A663A6BEB9}"/>
                </a:ext>
              </a:extLst>
            </p:cNvPr>
            <p:cNvSpPr/>
            <p:nvPr/>
          </p:nvSpPr>
          <p:spPr>
            <a:xfrm>
              <a:off x="5387122" y="3662825"/>
              <a:ext cx="265233" cy="265233"/>
            </a:xfrm>
            <a:prstGeom prst="mathMultiply">
              <a:avLst>
                <a:gd name="adj1" fmla="val 66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ultiplication Sign 10">
              <a:extLst>
                <a:ext uri="{FF2B5EF4-FFF2-40B4-BE49-F238E27FC236}">
                  <a16:creationId xmlns:a16="http://schemas.microsoft.com/office/drawing/2014/main" id="{F3B759E6-62EF-7DFC-D351-7294B95203E7}"/>
                </a:ext>
              </a:extLst>
            </p:cNvPr>
            <p:cNvSpPr/>
            <p:nvPr/>
          </p:nvSpPr>
          <p:spPr>
            <a:xfrm>
              <a:off x="5949310" y="3672708"/>
              <a:ext cx="265233" cy="265233"/>
            </a:xfrm>
            <a:prstGeom prst="mathMultiply">
              <a:avLst>
                <a:gd name="adj1" fmla="val 66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ultiplication Sign 11">
              <a:extLst>
                <a:ext uri="{FF2B5EF4-FFF2-40B4-BE49-F238E27FC236}">
                  <a16:creationId xmlns:a16="http://schemas.microsoft.com/office/drawing/2014/main" id="{CFF0C70C-B15A-B04D-75B4-8DBB8A62BEC1}"/>
                </a:ext>
              </a:extLst>
            </p:cNvPr>
            <p:cNvSpPr/>
            <p:nvPr/>
          </p:nvSpPr>
          <p:spPr>
            <a:xfrm>
              <a:off x="6495823" y="3679920"/>
              <a:ext cx="265233" cy="265233"/>
            </a:xfrm>
            <a:prstGeom prst="mathMultiply">
              <a:avLst>
                <a:gd name="adj1" fmla="val 66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Multiplication Sign 12">
              <a:extLst>
                <a:ext uri="{FF2B5EF4-FFF2-40B4-BE49-F238E27FC236}">
                  <a16:creationId xmlns:a16="http://schemas.microsoft.com/office/drawing/2014/main" id="{9EEAB26A-F2A6-5D71-5C72-5AAB8990A8E4}"/>
                </a:ext>
              </a:extLst>
            </p:cNvPr>
            <p:cNvSpPr/>
            <p:nvPr/>
          </p:nvSpPr>
          <p:spPr>
            <a:xfrm>
              <a:off x="7030339" y="3673274"/>
              <a:ext cx="265233" cy="265233"/>
            </a:xfrm>
            <a:prstGeom prst="mathMultiply">
              <a:avLst>
                <a:gd name="adj1" fmla="val 668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63A3287F-44F6-1D94-896E-3151AECF585B}"/>
                </a:ext>
              </a:extLst>
            </p:cNvPr>
            <p:cNvSpPr txBox="1"/>
            <p:nvPr/>
          </p:nvSpPr>
          <p:spPr>
            <a:xfrm>
              <a:off x="5674129" y="3866777"/>
              <a:ext cx="360772" cy="320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E44658C-D10E-F612-9063-52C635681DBE}"/>
                </a:ext>
              </a:extLst>
            </p:cNvPr>
            <p:cNvSpPr txBox="1"/>
            <p:nvPr/>
          </p:nvSpPr>
          <p:spPr>
            <a:xfrm>
              <a:off x="6178639" y="3871484"/>
              <a:ext cx="360772" cy="320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EF250859-E87C-CAA8-FBE1-BEB28D626F0A}"/>
                </a:ext>
              </a:extLst>
            </p:cNvPr>
            <p:cNvSpPr txBox="1"/>
            <p:nvPr/>
          </p:nvSpPr>
          <p:spPr>
            <a:xfrm>
              <a:off x="6712722" y="3853629"/>
              <a:ext cx="360772" cy="320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B3695C9-06B7-4889-DD23-CA9AB1E69CA2}"/>
                </a:ext>
              </a:extLst>
            </p:cNvPr>
            <p:cNvSpPr txBox="1"/>
            <p:nvPr/>
          </p:nvSpPr>
          <p:spPr>
            <a:xfrm>
              <a:off x="5424110" y="3147622"/>
              <a:ext cx="8547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50000"/>
                    </a:schemeClr>
                  </a:solidFill>
                </a:rPr>
                <a:t>Demonstration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953336B9-67AB-7E6A-957F-273E8C0DD465}"/>
                </a:ext>
              </a:extLst>
            </p:cNvPr>
            <p:cNvSpPr txBox="1"/>
            <p:nvPr/>
          </p:nvSpPr>
          <p:spPr>
            <a:xfrm>
              <a:off x="6410723" y="3140136"/>
              <a:ext cx="4122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2">
                      <a:lumMod val="75000"/>
                    </a:schemeClr>
                  </a:solidFill>
                </a:rPr>
                <a:t>DMP</a:t>
              </a:r>
            </a:p>
          </p:txBody>
        </p:sp>
        <p:sp>
          <p:nvSpPr>
            <p:cNvPr id="148" name="Arc 147">
              <a:extLst>
                <a:ext uri="{FF2B5EF4-FFF2-40B4-BE49-F238E27FC236}">
                  <a16:creationId xmlns:a16="http://schemas.microsoft.com/office/drawing/2014/main" id="{7427CDC2-1AAD-3F0F-AEEA-1E582A3F2313}"/>
                </a:ext>
              </a:extLst>
            </p:cNvPr>
            <p:cNvSpPr/>
            <p:nvPr/>
          </p:nvSpPr>
          <p:spPr>
            <a:xfrm>
              <a:off x="5589781" y="4470417"/>
              <a:ext cx="515687" cy="738107"/>
            </a:xfrm>
            <a:prstGeom prst="arc">
              <a:avLst>
                <a:gd name="adj1" fmla="val 10960186"/>
                <a:gd name="adj2" fmla="val 0"/>
              </a:avLst>
            </a:prstGeom>
            <a:ln w="1905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DB7B0BD-8FE6-DB0B-8FEA-9A050CD94D6C}"/>
                </a:ext>
              </a:extLst>
            </p:cNvPr>
            <p:cNvSpPr txBox="1"/>
            <p:nvPr/>
          </p:nvSpPr>
          <p:spPr>
            <a:xfrm>
              <a:off x="5440658" y="4193521"/>
              <a:ext cx="85472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6">
                      <a:lumMod val="50000"/>
                    </a:schemeClr>
                  </a:solidFill>
                </a:rPr>
                <a:t>Demonstration</a:t>
              </a:r>
            </a:p>
          </p:txBody>
        </p:sp>
        <p:cxnSp>
          <p:nvCxnSpPr>
            <p:cNvPr id="152" name="Connector: Curved 151">
              <a:extLst>
                <a:ext uri="{FF2B5EF4-FFF2-40B4-BE49-F238E27FC236}">
                  <a16:creationId xmlns:a16="http://schemas.microsoft.com/office/drawing/2014/main" id="{39E8DCE4-4C40-8411-4250-B96CB14AE1BD}"/>
                </a:ext>
              </a:extLst>
            </p:cNvPr>
            <p:cNvCxnSpPr>
              <a:cxnSpLocks/>
              <a:stCxn id="19" idx="1"/>
              <a:endCxn id="21" idx="0"/>
            </p:cNvCxnSpPr>
            <p:nvPr/>
          </p:nvCxnSpPr>
          <p:spPr>
            <a:xfrm rot="5400000" flipH="1" flipV="1">
              <a:off x="6674805" y="4326494"/>
              <a:ext cx="647" cy="994577"/>
            </a:xfrm>
            <a:prstGeom prst="curvedConnector4">
              <a:avLst>
                <a:gd name="adj1" fmla="val 55522102"/>
                <a:gd name="adj2" fmla="val 131956"/>
              </a:avLst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1379FE33-C40E-5558-484D-2E8A1AFA863A}"/>
                </a:ext>
              </a:extLst>
            </p:cNvPr>
            <p:cNvSpPr txBox="1"/>
            <p:nvPr/>
          </p:nvSpPr>
          <p:spPr>
            <a:xfrm>
              <a:off x="6578057" y="4206997"/>
              <a:ext cx="41229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accent2">
                      <a:lumMod val="75000"/>
                    </a:schemeClr>
                  </a:solidFill>
                </a:rPr>
                <a:t>DMP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FE367D29-DEFC-E987-67E8-66BEB77C6B75}"/>
                </a:ext>
              </a:extLst>
            </p:cNvPr>
            <p:cNvSpPr txBox="1"/>
            <p:nvPr/>
          </p:nvSpPr>
          <p:spPr>
            <a:xfrm>
              <a:off x="5721154" y="4922561"/>
              <a:ext cx="360772" cy="320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8FB5AC7-2B41-CFEE-D7A1-948C6869B34C}"/>
                </a:ext>
              </a:extLst>
            </p:cNvPr>
            <p:cNvSpPr txBox="1"/>
            <p:nvPr/>
          </p:nvSpPr>
          <p:spPr>
            <a:xfrm>
              <a:off x="6522772" y="4892372"/>
              <a:ext cx="547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2L</a:t>
              </a:r>
            </a:p>
          </p:txBody>
        </p:sp>
      </p:grpSp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D1AD5645-58A6-37F8-5A91-7878DA158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0" y="1548553"/>
            <a:ext cx="8449074" cy="4425707"/>
          </a:xfrm>
          <a:prstGeom prst="rect">
            <a:avLst/>
          </a:prstGeom>
        </p:spPr>
      </p:pic>
      <p:sp>
        <p:nvSpPr>
          <p:cNvPr id="24" name="Google Shape;176;p8">
            <a:extLst>
              <a:ext uri="{FF2B5EF4-FFF2-40B4-BE49-F238E27FC236}">
                <a16:creationId xmlns:a16="http://schemas.microsoft.com/office/drawing/2014/main" id="{6E1C5EA3-B39A-528A-504E-2B39545DC36B}"/>
              </a:ext>
            </a:extLst>
          </p:cNvPr>
          <p:cNvSpPr/>
          <p:nvPr/>
        </p:nvSpPr>
        <p:spPr>
          <a:xfrm>
            <a:off x="3556619" y="1546453"/>
            <a:ext cx="1534386" cy="335280"/>
          </a:xfrm>
          <a:prstGeom prst="roundRect">
            <a:avLst>
              <a:gd name="adj" fmla="val 8237"/>
            </a:avLst>
          </a:prstGeom>
          <a:solidFill>
            <a:srgbClr val="F4F5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DMP Result</a:t>
            </a: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B10D4C-8C52-8B4B-8157-3196C1CF6A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04" t="11104" r="8290" b="10611"/>
          <a:stretch/>
        </p:blipFill>
        <p:spPr>
          <a:xfrm>
            <a:off x="8574027" y="1633903"/>
            <a:ext cx="3546880" cy="4033704"/>
          </a:xfrm>
          <a:prstGeom prst="rect">
            <a:avLst/>
          </a:prstGeom>
        </p:spPr>
      </p:pic>
      <p:sp>
        <p:nvSpPr>
          <p:cNvPr id="4" name="Google Shape;176;p8">
            <a:extLst>
              <a:ext uri="{FF2B5EF4-FFF2-40B4-BE49-F238E27FC236}">
                <a16:creationId xmlns:a16="http://schemas.microsoft.com/office/drawing/2014/main" id="{BDFE776A-7FAA-4BF6-433D-95897F41B0A5}"/>
              </a:ext>
            </a:extLst>
          </p:cNvPr>
          <p:cNvSpPr/>
          <p:nvPr/>
        </p:nvSpPr>
        <p:spPr>
          <a:xfrm>
            <a:off x="9580274" y="1147856"/>
            <a:ext cx="1534386" cy="335280"/>
          </a:xfrm>
          <a:prstGeom prst="roundRect">
            <a:avLst>
              <a:gd name="adj" fmla="val 8237"/>
            </a:avLst>
          </a:prstGeom>
          <a:solidFill>
            <a:srgbClr val="F4F5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Trajectory map</a:t>
            </a:r>
            <a:endParaRPr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1EF95-FBC4-5813-928E-B4AA923AB0BD}"/>
              </a:ext>
            </a:extLst>
          </p:cNvPr>
          <p:cNvCxnSpPr/>
          <p:nvPr/>
        </p:nvCxnSpPr>
        <p:spPr>
          <a:xfrm flipV="1">
            <a:off x="8764465" y="4366004"/>
            <a:ext cx="70339" cy="1059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E3C541-2850-DF14-AD33-3B273FC6E9FF}"/>
              </a:ext>
            </a:extLst>
          </p:cNvPr>
          <p:cNvCxnSpPr/>
          <p:nvPr/>
        </p:nvCxnSpPr>
        <p:spPr>
          <a:xfrm flipV="1">
            <a:off x="8944520" y="1962774"/>
            <a:ext cx="70339" cy="1059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ACFA17-27E2-AF00-465C-DA732B6915D1}"/>
              </a:ext>
            </a:extLst>
          </p:cNvPr>
          <p:cNvCxnSpPr/>
          <p:nvPr/>
        </p:nvCxnSpPr>
        <p:spPr>
          <a:xfrm flipV="1">
            <a:off x="8870758" y="3165263"/>
            <a:ext cx="70339" cy="1059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719758-F9AC-AA64-6A8E-184913DFC361}"/>
              </a:ext>
            </a:extLst>
          </p:cNvPr>
          <p:cNvCxnSpPr>
            <a:cxnSpLocks/>
          </p:cNvCxnSpPr>
          <p:nvPr/>
        </p:nvCxnSpPr>
        <p:spPr>
          <a:xfrm>
            <a:off x="8834804" y="5472332"/>
            <a:ext cx="5530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09AD95B-BC96-9394-3098-511F484FDA9D}"/>
              </a:ext>
            </a:extLst>
          </p:cNvPr>
          <p:cNvSpPr txBox="1"/>
          <p:nvPr/>
        </p:nvSpPr>
        <p:spPr>
          <a:xfrm>
            <a:off x="8764465" y="4657907"/>
            <a:ext cx="9563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 mm</a:t>
            </a:r>
          </a:p>
        </p:txBody>
      </p:sp>
    </p:spTree>
    <p:extLst>
      <p:ext uri="{BB962C8B-B14F-4D97-AF65-F5344CB8AC3E}">
        <p14:creationId xmlns:p14="http://schemas.microsoft.com/office/powerpoint/2010/main" val="52522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"/>
          <p:cNvSpPr/>
          <p:nvPr/>
        </p:nvSpPr>
        <p:spPr>
          <a:xfrm>
            <a:off x="0" y="435264"/>
            <a:ext cx="12192000" cy="76200"/>
          </a:xfrm>
          <a:prstGeom prst="rect">
            <a:avLst/>
          </a:prstGeom>
          <a:gradFill>
            <a:gsLst>
              <a:gs pos="0">
                <a:srgbClr val="152E6F"/>
              </a:gs>
              <a:gs pos="51000">
                <a:srgbClr val="708CDE"/>
              </a:gs>
              <a:gs pos="100000">
                <a:srgbClr val="E0E2E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" name="Google Shape;149;p6"/>
          <p:cNvGrpSpPr/>
          <p:nvPr/>
        </p:nvGrpSpPr>
        <p:grpSpPr>
          <a:xfrm>
            <a:off x="423942" y="213405"/>
            <a:ext cx="4821826" cy="525691"/>
            <a:chOff x="423942" y="237300"/>
            <a:chExt cx="2365269" cy="477901"/>
          </a:xfrm>
        </p:grpSpPr>
        <p:sp>
          <p:nvSpPr>
            <p:cNvPr id="150" name="Google Shape;150;p6"/>
            <p:cNvSpPr/>
            <p:nvPr/>
          </p:nvSpPr>
          <p:spPr>
            <a:xfrm>
              <a:off x="423942" y="237300"/>
              <a:ext cx="2365269" cy="47790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423942" y="237300"/>
              <a:ext cx="2365269" cy="477901"/>
            </a:xfrm>
            <a:prstGeom prst="roundRect">
              <a:avLst>
                <a:gd name="adj" fmla="val 16667"/>
              </a:avLst>
            </a:prstGeom>
            <a:solidFill>
              <a:srgbClr val="203864">
                <a:alpha val="9803"/>
              </a:srgbClr>
            </a:solidFill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Experiment Set-Up</a:t>
              </a:r>
              <a:endParaRPr/>
            </a:p>
          </p:txBody>
        </p:sp>
      </p:grpSp>
      <p:sp>
        <p:nvSpPr>
          <p:cNvPr id="152" name="Google Shape;152;p6"/>
          <p:cNvSpPr/>
          <p:nvPr/>
        </p:nvSpPr>
        <p:spPr>
          <a:xfrm>
            <a:off x="423950" y="1136825"/>
            <a:ext cx="4821818" cy="2463472"/>
          </a:xfrm>
          <a:prstGeom prst="roundRect">
            <a:avLst>
              <a:gd name="adj" fmla="val 8237"/>
            </a:avLst>
          </a:prstGeom>
          <a:solidFill>
            <a:srgbClr val="F4F5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❑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6-DOF Robot Arm - Universal Robotics UR3</a:t>
            </a:r>
            <a:endParaRPr sz="16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❑"/>
            </a:pP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Eliko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QuadraTM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Impedance Spectroscopy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❑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Salter water bath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❑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Cylindrical aluminum and plastic objects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❑"/>
            </a:pPr>
            <a:r>
              <a:rPr lang="en-US" sz="16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Davinchi</a:t>
            </a: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probes (input current and signal)</a:t>
            </a:r>
          </a:p>
          <a:p>
            <a:pPr lvl="1"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Probe is dipped 1mm</a:t>
            </a:r>
          </a:p>
          <a:p>
            <a:pPr lvl="1">
              <a:buClr>
                <a:schemeClr val="dk1"/>
              </a:buClr>
              <a:buSzPts val="1600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10mm between points 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❑"/>
            </a:pPr>
            <a:r>
              <a:rPr lang="en-US" sz="16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Tri-polar configuration</a:t>
            </a:r>
          </a:p>
        </p:txBody>
      </p:sp>
      <p:sp>
        <p:nvSpPr>
          <p:cNvPr id="153" name="Google Shape;153;p6"/>
          <p:cNvSpPr/>
          <p:nvPr/>
        </p:nvSpPr>
        <p:spPr>
          <a:xfrm>
            <a:off x="504974" y="935375"/>
            <a:ext cx="3006300" cy="314100"/>
          </a:xfrm>
          <a:prstGeom prst="roundRect">
            <a:avLst>
              <a:gd name="adj" fmla="val 50000"/>
            </a:avLst>
          </a:prstGeom>
          <a:solidFill>
            <a:srgbClr val="1F3864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Equipment &amp; Parameters</a:t>
            </a:r>
            <a:endParaRPr sz="1800" i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4" name="Google Shape;154;p6"/>
          <p:cNvPicPr preferRelativeResize="0"/>
          <p:nvPr/>
        </p:nvPicPr>
        <p:blipFill rotWithShape="1">
          <a:blip r:embed="rId3">
            <a:alphaModFix/>
          </a:blip>
          <a:srcRect t="34221" b="25304"/>
          <a:stretch/>
        </p:blipFill>
        <p:spPr>
          <a:xfrm>
            <a:off x="1596039" y="3905250"/>
            <a:ext cx="3221408" cy="2317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5" name="Google Shape;155;p6"/>
          <p:cNvPicPr preferRelativeResize="0"/>
          <p:nvPr/>
        </p:nvPicPr>
        <p:blipFill rotWithShape="1">
          <a:blip r:embed="rId4">
            <a:alphaModFix/>
          </a:blip>
          <a:srcRect t="12715" b="4338"/>
          <a:stretch/>
        </p:blipFill>
        <p:spPr>
          <a:xfrm>
            <a:off x="5282170" y="2862286"/>
            <a:ext cx="2279271" cy="3360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7" name="Google Shape;157;p6"/>
          <p:cNvPicPr preferRelativeResize="0"/>
          <p:nvPr/>
        </p:nvPicPr>
        <p:blipFill rotWithShape="1">
          <a:blip r:embed="rId5">
            <a:alphaModFix/>
          </a:blip>
          <a:srcRect l="36002" t="11177" r="24539" b="26025"/>
          <a:stretch/>
        </p:blipFill>
        <p:spPr>
          <a:xfrm>
            <a:off x="7692782" y="608499"/>
            <a:ext cx="3360382" cy="29379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8" name="Google Shape;158;p6"/>
          <p:cNvPicPr preferRelativeResize="0"/>
          <p:nvPr/>
        </p:nvPicPr>
        <p:blipFill rotWithShape="1">
          <a:blip r:embed="rId6">
            <a:alphaModFix/>
          </a:blip>
          <a:srcRect l="33501" b="8202"/>
          <a:stretch/>
        </p:blipFill>
        <p:spPr>
          <a:xfrm>
            <a:off x="7682485" y="3661910"/>
            <a:ext cx="3370679" cy="26068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2C621F-30F7-4B25-4C0A-4A9087A53B1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4232" b="20298"/>
          <a:stretch/>
        </p:blipFill>
        <p:spPr>
          <a:xfrm>
            <a:off x="5595139" y="642191"/>
            <a:ext cx="1799611" cy="20945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/>
          <p:nvPr/>
        </p:nvSpPr>
        <p:spPr>
          <a:xfrm>
            <a:off x="0" y="435264"/>
            <a:ext cx="12192000" cy="76200"/>
          </a:xfrm>
          <a:prstGeom prst="rect">
            <a:avLst/>
          </a:prstGeom>
          <a:gradFill>
            <a:gsLst>
              <a:gs pos="0">
                <a:srgbClr val="152E6F"/>
              </a:gs>
              <a:gs pos="51000">
                <a:srgbClr val="708CDE"/>
              </a:gs>
              <a:gs pos="100000">
                <a:srgbClr val="E0E2E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" name="Google Shape;164;p7"/>
          <p:cNvGrpSpPr/>
          <p:nvPr/>
        </p:nvGrpSpPr>
        <p:grpSpPr>
          <a:xfrm>
            <a:off x="423942" y="213405"/>
            <a:ext cx="4821826" cy="525691"/>
            <a:chOff x="423942" y="237300"/>
            <a:chExt cx="2365269" cy="477901"/>
          </a:xfrm>
        </p:grpSpPr>
        <p:sp>
          <p:nvSpPr>
            <p:cNvPr id="165" name="Google Shape;165;p7"/>
            <p:cNvSpPr/>
            <p:nvPr/>
          </p:nvSpPr>
          <p:spPr>
            <a:xfrm>
              <a:off x="423942" y="237300"/>
              <a:ext cx="2365269" cy="47790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423942" y="237300"/>
              <a:ext cx="2365269" cy="477901"/>
            </a:xfrm>
            <a:prstGeom prst="roundRect">
              <a:avLst>
                <a:gd name="adj" fmla="val 16667"/>
              </a:avLst>
            </a:prstGeom>
            <a:solidFill>
              <a:srgbClr val="203864">
                <a:alpha val="9803"/>
              </a:srgbClr>
            </a:solidFill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Demo Video</a:t>
              </a:r>
              <a:endParaRPr/>
            </a:p>
          </p:txBody>
        </p:sp>
      </p:grpSp>
      <p:pic>
        <p:nvPicPr>
          <p:cNvPr id="2" name="WhatsApp Video 2022-08-19 at 4.33.40 AM">
            <a:hlinkClick r:id="" action="ppaction://media"/>
            <a:extLst>
              <a:ext uri="{FF2B5EF4-FFF2-40B4-BE49-F238E27FC236}">
                <a16:creationId xmlns:a16="http://schemas.microsoft.com/office/drawing/2014/main" id="{97C770FE-50F9-0891-24F7-5D42AE51FD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33067" y="1507157"/>
            <a:ext cx="7079056" cy="4007013"/>
          </a:xfrm>
          <a:prstGeom prst="rect">
            <a:avLst/>
          </a:prstGeom>
        </p:spPr>
      </p:pic>
      <p:pic>
        <p:nvPicPr>
          <p:cNvPr id="3" name="WhatsApp Video 2022-08-18 at 12.37.15">
            <a:hlinkClick r:id="" action="ppaction://media"/>
            <a:extLst>
              <a:ext uri="{FF2B5EF4-FFF2-40B4-BE49-F238E27FC236}">
                <a16:creationId xmlns:a16="http://schemas.microsoft.com/office/drawing/2014/main" id="{31E57050-FCC8-A669-6453-BD9EA0AB1C2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15468" b="12531"/>
          <a:stretch/>
        </p:blipFill>
        <p:spPr>
          <a:xfrm>
            <a:off x="856614" y="1507157"/>
            <a:ext cx="3060868" cy="4007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7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"/>
          <p:cNvSpPr/>
          <p:nvPr/>
        </p:nvSpPr>
        <p:spPr>
          <a:xfrm>
            <a:off x="0" y="435264"/>
            <a:ext cx="12192000" cy="76200"/>
          </a:xfrm>
          <a:prstGeom prst="rect">
            <a:avLst/>
          </a:prstGeom>
          <a:gradFill>
            <a:gsLst>
              <a:gs pos="0">
                <a:srgbClr val="152E6F"/>
              </a:gs>
              <a:gs pos="51000">
                <a:srgbClr val="708CDE"/>
              </a:gs>
              <a:gs pos="100000">
                <a:srgbClr val="E0E2E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8"/>
          <p:cNvGrpSpPr/>
          <p:nvPr/>
        </p:nvGrpSpPr>
        <p:grpSpPr>
          <a:xfrm>
            <a:off x="423942" y="213405"/>
            <a:ext cx="4821826" cy="525691"/>
            <a:chOff x="423942" y="237300"/>
            <a:chExt cx="2365269" cy="477901"/>
          </a:xfrm>
        </p:grpSpPr>
        <p:sp>
          <p:nvSpPr>
            <p:cNvPr id="174" name="Google Shape;174;p8"/>
            <p:cNvSpPr/>
            <p:nvPr/>
          </p:nvSpPr>
          <p:spPr>
            <a:xfrm>
              <a:off x="423942" y="237300"/>
              <a:ext cx="2365269" cy="47790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75" name="Google Shape;175;p8"/>
            <p:cNvSpPr/>
            <p:nvPr/>
          </p:nvSpPr>
          <p:spPr>
            <a:xfrm>
              <a:off x="423942" y="237300"/>
              <a:ext cx="2365269" cy="477901"/>
            </a:xfrm>
            <a:prstGeom prst="roundRect">
              <a:avLst>
                <a:gd name="adj" fmla="val 16667"/>
              </a:avLst>
            </a:prstGeom>
            <a:solidFill>
              <a:srgbClr val="203864">
                <a:alpha val="9803"/>
              </a:srgbClr>
            </a:solidFill>
            <a:ln w="28575" cap="flat" cmpd="sng">
              <a:solidFill>
                <a:srgbClr val="00206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Results</a:t>
              </a:r>
              <a:endParaRPr/>
            </a:p>
          </p:txBody>
        </p:sp>
      </p:grpSp>
      <p:sp>
        <p:nvSpPr>
          <p:cNvPr id="176" name="Google Shape;176;p8"/>
          <p:cNvSpPr/>
          <p:nvPr/>
        </p:nvSpPr>
        <p:spPr>
          <a:xfrm>
            <a:off x="12544227" y="2198656"/>
            <a:ext cx="1394896" cy="446258"/>
          </a:xfrm>
          <a:prstGeom prst="roundRect">
            <a:avLst>
              <a:gd name="adj" fmla="val 8237"/>
            </a:avLst>
          </a:prstGeom>
          <a:solidFill>
            <a:srgbClr val="F4F5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Ecoflex</a:t>
            </a:r>
            <a:r>
              <a:rPr lang="en-US" sz="12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30 Skin (~20mm thick)</a:t>
            </a:r>
            <a:endParaRPr dirty="0"/>
          </a:p>
        </p:txBody>
      </p:sp>
      <p:sp>
        <p:nvSpPr>
          <p:cNvPr id="177" name="Google Shape;177;p8"/>
          <p:cNvSpPr/>
          <p:nvPr/>
        </p:nvSpPr>
        <p:spPr>
          <a:xfrm>
            <a:off x="15887419" y="3885811"/>
            <a:ext cx="1367410" cy="490884"/>
          </a:xfrm>
          <a:prstGeom prst="roundRect">
            <a:avLst>
              <a:gd name="adj" fmla="val 8237"/>
            </a:avLst>
          </a:prstGeom>
          <a:solidFill>
            <a:srgbClr val="F4F5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Sensor Joint (100kg loadcell)</a:t>
            </a:r>
            <a:endParaRPr/>
          </a:p>
        </p:txBody>
      </p:sp>
      <p:sp>
        <p:nvSpPr>
          <p:cNvPr id="178" name="Google Shape;178;p8"/>
          <p:cNvSpPr/>
          <p:nvPr/>
        </p:nvSpPr>
        <p:spPr>
          <a:xfrm>
            <a:off x="15887419" y="1880796"/>
            <a:ext cx="1027355" cy="490884"/>
          </a:xfrm>
          <a:prstGeom prst="roundRect">
            <a:avLst>
              <a:gd name="adj" fmla="val 8237"/>
            </a:avLst>
          </a:prstGeom>
          <a:solidFill>
            <a:srgbClr val="F4F5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Mannequin  Core</a:t>
            </a:r>
            <a:endParaRPr/>
          </a:p>
        </p:txBody>
      </p:sp>
      <p:sp>
        <p:nvSpPr>
          <p:cNvPr id="179" name="Google Shape;179;p8"/>
          <p:cNvSpPr/>
          <p:nvPr/>
        </p:nvSpPr>
        <p:spPr>
          <a:xfrm>
            <a:off x="423943" y="1136816"/>
            <a:ext cx="4533722" cy="2390928"/>
          </a:xfrm>
          <a:prstGeom prst="roundRect">
            <a:avLst>
              <a:gd name="adj" fmla="val 8237"/>
            </a:avLst>
          </a:prstGeom>
          <a:solidFill>
            <a:srgbClr val="F4F5F7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u="sng" dirty="0">
                <a:sym typeface="Malgun Gothic"/>
              </a:rPr>
              <a:t>Water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dirty="0">
                <a:sym typeface="Malgun Gothic"/>
              </a:rPr>
              <a:t>Conductivity is constant except when the probe is too close to the charge cloud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dirty="0"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u="sng" dirty="0">
                <a:sym typeface="Malgun Gothic"/>
              </a:rPr>
              <a:t>Plastic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dirty="0">
                <a:sym typeface="Malgun Gothic"/>
              </a:rPr>
              <a:t>Conductivity is lower than water but also relatively constant over object surface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endParaRPr lang="en-US" u="sng" dirty="0">
              <a:sym typeface="Malgun Gothic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u="sng" dirty="0">
                <a:sym typeface="Malgun Gothic"/>
              </a:rPr>
              <a:t>Metal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n-US" dirty="0">
                <a:sym typeface="Malgun Gothic"/>
              </a:rPr>
              <a:t>Conductivity is clearly higher over the object </a:t>
            </a:r>
          </a:p>
        </p:txBody>
      </p:sp>
      <p:sp>
        <p:nvSpPr>
          <p:cNvPr id="180" name="Google Shape;180;p8"/>
          <p:cNvSpPr/>
          <p:nvPr/>
        </p:nvSpPr>
        <p:spPr>
          <a:xfrm>
            <a:off x="504980" y="935365"/>
            <a:ext cx="2544714" cy="314005"/>
          </a:xfrm>
          <a:prstGeom prst="roundRect">
            <a:avLst>
              <a:gd name="adj" fmla="val 50000"/>
            </a:avLst>
          </a:prstGeom>
          <a:solidFill>
            <a:srgbClr val="1F3864"/>
          </a:solidFill>
          <a:ln w="12700" cap="flat" cmpd="sng">
            <a:solidFill>
              <a:srgbClr val="00206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Experiment Targets</a:t>
            </a:r>
            <a:endParaRPr sz="1800" i="1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1" name="Google Shape;181;p8"/>
          <p:cNvCxnSpPr>
            <a:stCxn id="178" idx="3"/>
          </p:cNvCxnSpPr>
          <p:nvPr/>
        </p:nvCxnSpPr>
        <p:spPr>
          <a:xfrm>
            <a:off x="16914774" y="2126238"/>
            <a:ext cx="856200" cy="295500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182" name="Google Shape;182;p8"/>
          <p:cNvCxnSpPr>
            <a:stCxn id="177" idx="3"/>
          </p:cNvCxnSpPr>
          <p:nvPr/>
        </p:nvCxnSpPr>
        <p:spPr>
          <a:xfrm>
            <a:off x="17254829" y="4131253"/>
            <a:ext cx="428100" cy="0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183" name="Google Shape;183;p8"/>
          <p:cNvCxnSpPr/>
          <p:nvPr/>
        </p:nvCxnSpPr>
        <p:spPr>
          <a:xfrm>
            <a:off x="13939123" y="2421785"/>
            <a:ext cx="672033" cy="61214"/>
          </a:xfrm>
          <a:prstGeom prst="straightConnector1">
            <a:avLst/>
          </a:prstGeom>
          <a:noFill/>
          <a:ln w="31750" cap="flat" cmpd="sng">
            <a:solidFill>
              <a:srgbClr val="FF0000"/>
            </a:solidFill>
            <a:prstDash val="solid"/>
            <a:miter lim="800000"/>
            <a:headEnd type="none" w="sm" len="sm"/>
            <a:tailEnd type="oval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6107D3F-9AC2-BB03-B8AA-45AD6BFCF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85"/>
          <a:stretch/>
        </p:blipFill>
        <p:spPr>
          <a:xfrm>
            <a:off x="8220508" y="3571702"/>
            <a:ext cx="3933615" cy="310499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A1E086-B21C-EEFD-7DA8-3DA1BE9A64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85"/>
          <a:stretch/>
        </p:blipFill>
        <p:spPr>
          <a:xfrm>
            <a:off x="4091315" y="3571702"/>
            <a:ext cx="3933615" cy="3104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F05E63-B6D2-8B81-45C6-B371EC4466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85"/>
          <a:stretch/>
        </p:blipFill>
        <p:spPr>
          <a:xfrm>
            <a:off x="52723" y="3571703"/>
            <a:ext cx="3933615" cy="31049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478</Words>
  <Application>Microsoft Office PowerPoint</Application>
  <PresentationFormat>Widescreen</PresentationFormat>
  <Paragraphs>119</Paragraphs>
  <Slides>11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Malgun Gothic</vt:lpstr>
      <vt:lpstr>Noto Sans Symbols</vt:lpstr>
      <vt:lpstr>Arial</vt:lpstr>
      <vt:lpstr>Calibri</vt:lpstr>
      <vt:lpstr>Cambria Math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Bundschu</dc:creator>
  <cp:lastModifiedBy>Christian Bundschu</cp:lastModifiedBy>
  <cp:revision>16</cp:revision>
  <dcterms:created xsi:type="dcterms:W3CDTF">2022-04-12T06:36:02Z</dcterms:created>
  <dcterms:modified xsi:type="dcterms:W3CDTF">2022-08-19T11:55:28Z</dcterms:modified>
</cp:coreProperties>
</file>